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9" r:id="rId2"/>
    <p:sldId id="260" r:id="rId3"/>
    <p:sldId id="261" r:id="rId4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4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49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20E255F-6091-DC67-CCD2-6F62D448A2F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E6D18755-1974-1685-5E31-E3A13186795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FDA4361E-8656-0B65-C067-B733A465D4D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C1473E82-5506-C19D-21DD-F96C9AA8BD2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2BC3EAA-B27E-7D43-BCFD-521079CA839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6C0C431-0E11-CDFD-E58A-B7A6647EC2D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23F74246-F7AC-6F75-0683-D8485D58368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5EBDE2D0-BC22-292E-3CB0-1E743847E7C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540822DA-7017-6224-CC23-15FAF475797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4BA7CA6B-6EEE-F2A9-5B9B-814AA2BD35E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A8442A28-EE33-1C8A-5D31-3AA8F561F6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CDB1771-9529-C249-A862-EAFFF7EE5B3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8D1C6191-3568-089D-3C3C-937374147B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111C8E6-01BC-C241-8BA4-F0A52A6577DB}" type="slidenum">
              <a:rPr kumimoji="0" lang="en-US" altLang="ja-JP" smtClean="0"/>
              <a:pPr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4EA64163-71EB-066A-AF96-58A125CCCB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494B4054-F9F1-4F2A-FCC3-D9FF248E8A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BD3400D1-CF11-BC99-A27F-09289A08FE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EC3C6D4-A25E-FF45-A268-F8B5B9764480}" type="slidenum">
              <a:rPr kumimoji="0" lang="en-US" altLang="ja-JP" smtClean="0"/>
              <a:pPr>
                <a:spcBef>
                  <a:spcPct val="0"/>
                </a:spcBef>
              </a:pPr>
              <a:t>2</a:t>
            </a:fld>
            <a:endParaRPr kumimoji="0" lang="en-US" altLang="ja-JP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16582D27-8CA5-39B7-22A1-A8081420B7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B984C498-DB67-DBE2-1CA4-4B88A3A1C2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30E74A1B-44F5-5258-96B0-5A12863F3F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A368417-2008-B746-8100-96F9AC2EC65D}" type="slidenum">
              <a:rPr kumimoji="0" lang="en-US" altLang="ja-JP" smtClean="0"/>
              <a:pPr>
                <a:spcBef>
                  <a:spcPct val="0"/>
                </a:spcBef>
              </a:pPr>
              <a:t>3</a:t>
            </a:fld>
            <a:endParaRPr kumimoji="0" lang="en-US" altLang="ja-JP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28E88DD9-91DB-B216-6871-41167D02A9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4FA7F106-278B-8B59-C55B-B0B0FF318A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9CC0CB0-9B76-EE76-C497-F52228BAE6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F1ADBA7-7DEC-FC0F-A803-F72AD447FA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01CD8B5-E6A8-512F-3DF8-7838B631B1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712133-65B7-3D4A-942F-09B0AFE39A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0091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FE6FF8-142B-523E-9920-237877799B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045CBF1-518E-E38F-4AA1-EF1B83940A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FA1FC24-8D8E-FA4F-5849-BEA85254E7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9CD9A-621E-7D4A-85C6-8BD14ED620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84526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AA98A56-C611-F6A3-1F36-30E0477647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CD058E2-1003-D122-04D7-CE3CB24803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65C6FD9-EBBC-ED4C-76D4-A11652A765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C9985-CD9B-0C4E-9912-38592F014B0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9622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ECC72BB-89C7-8694-0682-4463CC0420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A89D66F-1773-8197-4005-6FA0120768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63029C0-2517-3F81-655B-79577FB564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22211F-0A13-B84A-84B8-4F5B5609CE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0530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0928CC8-DF29-2192-74D4-2715439354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06DA90B-AD6B-7935-4D34-58B3DF85B1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0B975A-A8A8-04CE-56BE-CE77E705D4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D9108-A2ED-B04E-A603-4AAA1800962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65276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25B036-A008-BB7C-8A13-D39E615B2F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D5D982-3E74-3058-9709-C67AC9AD1F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FF2A65-A736-16C3-293C-D851624435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CD479-C541-9048-90FD-0A58410F884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4084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40CDC3C-733D-FA78-92A8-91C30AA6E1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C650A1A-B19D-FAE5-9172-3C20944290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4988F88-1F92-6DB5-B149-F6A6459354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755E6E-31CD-044C-A9B3-7A70B7B66A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4262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2A116E8-F26B-3C7B-EB87-DB0BB48A26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7C063CA-B071-316F-73A7-0DB8603598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89106A9-7D50-D947-CF19-B5E2D545D1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19F61-7774-124A-86F0-E9EAE719C4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00559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9E1C101-F2E8-6522-D265-0044B3FB09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A4DCAB4-61FA-2DBD-0F07-A5B1058B19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3936327-FC26-A848-C015-A45DBBBE9D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4A0EC-BBC6-9B46-B159-1329F29C69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5491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38E7B39-444A-AD8C-3912-77C1504A99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8E39A54-03F4-E2CB-D5F5-6251F77D8F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EECF71D-0473-1742-6C65-52C8071520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63EBB-240E-EC43-9050-7518734AF10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65110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7925EA-050A-9EC5-BD53-7190698384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E168E9-2970-0D9A-04CC-EA023D264B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B35E04F-39B9-03FC-E109-E7808126D1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AAACF1-4BFC-7D4F-88E4-A4F6D8A2567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08755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D537E6B-BECD-BB76-C2C0-6A073211CA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BBF3745-FEB6-A0FC-3F77-97D5AB37FD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45391A8-9140-A8BA-75EE-4B60FD29CA5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249C1AA-2436-575C-8BD2-2CE6B8B9BD1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6B25409-5C59-E9BB-0F43-86211A34C6B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95ACD13-92CB-5C49-8502-99B4A90D959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C558583-9797-C362-AA42-A9766AF9A4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6015" y="1452372"/>
            <a:ext cx="8237538" cy="2579688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kumimoji="0" lang="ja-JP" altLang="en-US" sz="32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Japan</a:t>
            </a:r>
            <a:r>
              <a:rPr kumimoji="0" lang="en-US" altLang="ja-JP" sz="3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ese</a:t>
            </a:r>
            <a:r>
              <a:rPr kumimoji="0" lang="ja-JP" altLang="en-US" sz="32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Society o</a:t>
            </a:r>
            <a:r>
              <a:rPr kumimoji="0" lang="en-US" altLang="ja-JP" sz="3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</a:t>
            </a:r>
            <a:r>
              <a:rPr kumimoji="0" lang="ja-JP" altLang="en-US" sz="32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kumimoji="0" lang="en-US" altLang="ja-JP" sz="3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Immunotherapy</a:t>
            </a:r>
            <a:r>
              <a:rPr kumimoji="0" lang="ja-JP" altLang="en-US" sz="32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kumimoji="0" lang="en-US" altLang="ja-JP" sz="3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for Hematological Disorders</a:t>
            </a:r>
            <a:br>
              <a:rPr kumimoji="0" lang="en-US" altLang="ja-JP" sz="3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kumimoji="0" lang="en-US" altLang="ja-JP" sz="3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COI disclosure</a:t>
            </a:r>
            <a:br>
              <a:rPr kumimoji="0" lang="en-US" altLang="ja-JP" sz="3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kumimoji="0" lang="ja-JP" altLang="en-US" sz="32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　</a:t>
            </a:r>
            <a:br>
              <a:rPr kumimoji="0" lang="en-US" altLang="ja-JP" sz="3200" b="1" i="1" dirty="0">
                <a:solidFill>
                  <a:srgbClr val="FFFF1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kumimoji="0" lang="en-US" altLang="ja-JP" sz="2800" b="1" dirty="0">
                <a:solidFill>
                  <a:srgbClr val="FFFF1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Name of first author : e.g., John Doe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7C55FB42-5E34-7925-1D57-C147871FDA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0143" y="4348462"/>
            <a:ext cx="7790857" cy="1228376"/>
          </a:xfrm>
        </p:spPr>
        <p:txBody>
          <a:bodyPr/>
          <a:lstStyle/>
          <a:p>
            <a:pPr marL="9525" indent="-9525" eaLnBrk="1" hangingPunct="1">
              <a:lnSpc>
                <a:spcPct val="90000"/>
              </a:lnSpc>
              <a:buFontTx/>
              <a:buNone/>
            </a:pPr>
            <a:r>
              <a:rPr kumimoji="0" lang="en-US" altLang="ja-JP" sz="2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 have no </a:t>
            </a: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personal or financial interests to declare</a:t>
            </a:r>
            <a:r>
              <a:rPr kumimoji="0" lang="en-US" altLang="ja-JP" sz="2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.</a:t>
            </a:r>
          </a:p>
          <a:p>
            <a:pPr marL="9525" indent="-9525" eaLnBrk="1" hangingPunct="1">
              <a:lnSpc>
                <a:spcPct val="90000"/>
              </a:lnSpc>
              <a:buFontTx/>
              <a:buNone/>
            </a:pPr>
            <a:r>
              <a:rPr kumimoji="0" lang="en-US" altLang="ja-JP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have no financial support from an industry source</a:t>
            </a:r>
          </a:p>
          <a:p>
            <a:pPr marL="9525" indent="-9525" eaLnBrk="1" hangingPunct="1">
              <a:lnSpc>
                <a:spcPct val="90000"/>
              </a:lnSpc>
              <a:buFontTx/>
              <a:buNone/>
            </a:pPr>
            <a:r>
              <a:rPr kumimoji="0" lang="en-US" altLang="ja-JP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the current presentation.</a:t>
            </a:r>
          </a:p>
          <a:p>
            <a:pPr marL="9525" indent="-9525" eaLnBrk="1" hangingPunct="1">
              <a:lnSpc>
                <a:spcPct val="90000"/>
              </a:lnSpc>
              <a:buFontTx/>
              <a:buNone/>
            </a:pPr>
            <a:endParaRPr kumimoji="0" lang="en-US" altLang="ja-JP" sz="24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100" name="正方形/長方形 3">
            <a:extLst>
              <a:ext uri="{FF2B5EF4-FFF2-40B4-BE49-F238E27FC236}">
                <a16:creationId xmlns:a16="http://schemas.microsoft.com/office/drawing/2014/main" id="{DE3F1841-1A93-3070-EAF6-95EBEA1B6A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611" y="60430"/>
            <a:ext cx="90106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kumimoji="0" lang="en-US" altLang="ja-JP" sz="2000" b="1" dirty="0">
                <a:solidFill>
                  <a:schemeClr val="bg1"/>
                </a:solidFill>
                <a:latin typeface="Arial" panose="020B0604020202020204" pitchFamily="34" charset="0"/>
                <a:ea typeface="HGP創英角ｺﾞｼｯｸUB" panose="020B0900000000000000" pitchFamily="34" charset="-128"/>
                <a:cs typeface="Arial" panose="020B0604020202020204" pitchFamily="34" charset="0"/>
              </a:rPr>
              <a:t>Use the following slide to disclose any conflicts of interest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kumimoji="0" lang="en-US" altLang="ja-JP" sz="2000" b="1" dirty="0">
                <a:solidFill>
                  <a:schemeClr val="bg1"/>
                </a:solidFill>
                <a:latin typeface="Arial" panose="020B0604020202020204" pitchFamily="34" charset="0"/>
                <a:ea typeface="HGP創英角ｺﾞｼｯｸUB" panose="020B0900000000000000" pitchFamily="34" charset="-128"/>
                <a:cs typeface="Arial" panose="020B0604020202020204" pitchFamily="34" charset="0"/>
              </a:rPr>
              <a:t>Form 1-A:</a:t>
            </a: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HGP創英角ｺﾞｼｯｸUB" panose="020B0900000000000000" pitchFamily="34" charset="-128"/>
                <a:cs typeface="Arial" panose="020B0604020202020204" pitchFamily="34" charset="0"/>
              </a:rPr>
              <a:t>　</a:t>
            </a:r>
            <a:r>
              <a:rPr kumimoji="0" lang="en-US" altLang="ja-JP" sz="2000" b="1" dirty="0">
                <a:solidFill>
                  <a:schemeClr val="bg1"/>
                </a:solidFill>
                <a:latin typeface="Arial" panose="020B0604020202020204" pitchFamily="34" charset="0"/>
                <a:ea typeface="HGP創英角ｺﾞｼｯｸUB" panose="020B0900000000000000" pitchFamily="34" charset="-128"/>
                <a:cs typeface="Arial" panose="020B0604020202020204" pitchFamily="34" charset="0"/>
              </a:rPr>
              <a:t>For oral presentation at the meeting</a:t>
            </a: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HGP創英角ｺﾞｼｯｸUB" panose="020B0900000000000000" pitchFamily="34" charset="-128"/>
                <a:cs typeface="Arial" panose="020B0604020202020204" pitchFamily="34" charset="0"/>
              </a:rPr>
              <a:t> </a:t>
            </a:r>
            <a:r>
              <a:rPr kumimoji="0" lang="en-US" altLang="ja-JP" sz="2000" b="1" dirty="0">
                <a:solidFill>
                  <a:schemeClr val="bg1"/>
                </a:solidFill>
                <a:latin typeface="Arial" panose="020B0604020202020204" pitchFamily="34" charset="0"/>
                <a:ea typeface="HGP創英角ｺﾞｼｯｸUB" panose="020B0900000000000000" pitchFamily="34" charset="-128"/>
                <a:cs typeface="Arial" panose="020B0604020202020204" pitchFamily="34" charset="0"/>
              </a:rPr>
              <a:t>with no conflicts of interest to declare.</a:t>
            </a:r>
          </a:p>
        </p:txBody>
      </p:sp>
      <p:sp>
        <p:nvSpPr>
          <p:cNvPr id="4101" name="正方形/長方形 4">
            <a:extLst>
              <a:ext uri="{FF2B5EF4-FFF2-40B4-BE49-F238E27FC236}">
                <a16:creationId xmlns:a16="http://schemas.microsoft.com/office/drawing/2014/main" id="{6D1AE950-F34E-D974-EFD1-423D465B2C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028" y="1063435"/>
            <a:ext cx="8642350" cy="4806950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EEB1E075-5A50-A76A-F5C6-D55E2E35F2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5998" y="2617055"/>
            <a:ext cx="8767762" cy="3793793"/>
          </a:xfrm>
        </p:spPr>
        <p:txBody>
          <a:bodyPr/>
          <a:lstStyle/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357188" algn="l"/>
                <a:tab pos="5108575" algn="l"/>
              </a:tabLst>
            </a:pPr>
            <a:r>
              <a:rPr kumimoji="0" lang="ja-JP" altLang="en-US" sz="22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 currently have, or I have had in the past t</a:t>
            </a:r>
            <a:r>
              <a:rPr kumimoji="0" lang="en-US" altLang="ja-JP" sz="2200" b="1" dirty="0" err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hree</a:t>
            </a:r>
            <a:r>
              <a:rPr kumimoji="0" lang="ja-JP" altLang="en-US" sz="22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years, an affiliation or financial interest with business corporation</a:t>
            </a:r>
            <a:r>
              <a:rPr kumimoji="0" lang="en-US" altLang="ja-JP" sz="2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(s):  (Yes or No, if “yes” include name of company)</a:t>
            </a: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357188" algn="l"/>
                <a:tab pos="5108575" algn="l"/>
              </a:tabLst>
            </a:pP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　 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(1) Consulting fees</a:t>
            </a:r>
            <a:r>
              <a:rPr kumimoji="0" lang="ja-JP" altLang="en-US"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：　　　　　　　　	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No</a:t>
            </a: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357188" algn="l"/>
                <a:tab pos="5108575" algn="l"/>
              </a:tabLst>
            </a:pPr>
            <a:r>
              <a:rPr kumimoji="0" lang="ja-JP" altLang="en-US"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　　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(2) Stock / </a:t>
            </a:r>
            <a:r>
              <a:rPr kumimoji="0" lang="ja-JP" altLang="ja-JP"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allotment</a:t>
            </a:r>
            <a:r>
              <a:rPr kumimoji="0" lang="ja-JP" altLang="en-US"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：	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No</a:t>
            </a: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357188" algn="l"/>
                <a:tab pos="5108575" algn="l"/>
              </a:tabLst>
            </a:pPr>
            <a:r>
              <a:rPr kumimoji="0" lang="ja-JP" altLang="en-US"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　　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(3) </a:t>
            </a:r>
            <a:r>
              <a:rPr kumimoji="0" lang="ja-JP" altLang="ja-JP"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Patent royalties</a:t>
            </a:r>
            <a:r>
              <a:rPr kumimoji="0" lang="ja-JP" altLang="en-US"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kumimoji="0" lang="ja-JP" altLang="ja-JP"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/</a:t>
            </a:r>
            <a:r>
              <a:rPr kumimoji="0" lang="ja-JP" altLang="en-US"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kumimoji="0" lang="ja-JP" altLang="ja-JP"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licensing fees</a:t>
            </a:r>
            <a:r>
              <a:rPr kumimoji="0" lang="ja-JP" altLang="en-US"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：	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No</a:t>
            </a: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357188" algn="l"/>
                <a:tab pos="5108575" algn="l"/>
              </a:tabLst>
            </a:pPr>
            <a:r>
              <a:rPr kumimoji="0" lang="ja-JP" altLang="en-US"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　　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(4) </a:t>
            </a:r>
            <a:r>
              <a:rPr kumimoji="0" lang="ja-JP" altLang="ja-JP"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Honoraria (e.g. lecture fees)</a:t>
            </a:r>
            <a:r>
              <a:rPr kumimoji="0" lang="ja-JP" altLang="en-US"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：	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No</a:t>
            </a: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357188" algn="l"/>
                <a:tab pos="5108575" algn="l"/>
              </a:tabLst>
            </a:pPr>
            <a:r>
              <a:rPr kumimoji="0" lang="ja-JP" altLang="en-US"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　　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(5) </a:t>
            </a:r>
            <a:r>
              <a:rPr kumimoji="0" lang="ja-JP" altLang="en-US"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Fees for promotional materials：	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No</a:t>
            </a: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357188" algn="l"/>
                <a:tab pos="5108575" algn="l"/>
              </a:tabLst>
            </a:pPr>
            <a:r>
              <a:rPr kumimoji="0" lang="ja-JP" altLang="en-US"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　　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(6) </a:t>
            </a:r>
            <a:r>
              <a:rPr kumimoji="0" lang="ja-JP" altLang="ja-JP"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Research funding</a:t>
            </a:r>
            <a:r>
              <a:rPr kumimoji="0" lang="ja-JP" altLang="en-US"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：	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Author name</a:t>
            </a:r>
            <a:r>
              <a:rPr kumimoji="0" lang="ja-JP" altLang="en-US"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：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Company X</a:t>
            </a: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357188" algn="l"/>
                <a:tab pos="5108575" algn="l"/>
              </a:tabLst>
            </a:pPr>
            <a:r>
              <a:rPr kumimoji="0" lang="ja-JP" altLang="en-US"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　　		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Author name</a:t>
            </a:r>
            <a:r>
              <a:rPr kumimoji="0" lang="ja-JP" altLang="en-US"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：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Company Y</a:t>
            </a: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357188" algn="l"/>
                <a:tab pos="5108575" algn="l"/>
              </a:tabLst>
            </a:pPr>
            <a:r>
              <a:rPr kumimoji="0" lang="ja-JP" altLang="en-US"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　　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(7) </a:t>
            </a:r>
            <a:r>
              <a:rPr kumimoji="0" lang="ja-JP" altLang="en-US"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</a:t>
            </a:r>
            <a:r>
              <a:rPr kumimoji="0" lang="ja-JP" altLang="ja-JP"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cholarship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from corporation</a:t>
            </a:r>
            <a:r>
              <a:rPr kumimoji="0" lang="ja-JP" altLang="en-US"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：	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Author name</a:t>
            </a:r>
            <a:r>
              <a:rPr kumimoji="0" lang="ja-JP" altLang="en-US"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：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Company Z</a:t>
            </a: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357188" algn="l"/>
                <a:tab pos="5108575" algn="l"/>
              </a:tabLst>
            </a:pPr>
            <a:r>
              <a:rPr kumimoji="0" lang="ja-JP" altLang="en-US"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　　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(8) Corporate laboratory funding:</a:t>
            </a:r>
            <a:r>
              <a:rPr kumimoji="0" lang="ja-JP" altLang="en-US"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	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Author name</a:t>
            </a:r>
            <a:r>
              <a:rPr kumimoji="0" lang="ja-JP" altLang="en-US"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：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Yes</a:t>
            </a:r>
            <a:r>
              <a:rPr kumimoji="0" lang="ja-JP" altLang="en-US"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（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Company X</a:t>
            </a:r>
            <a:r>
              <a:rPr kumimoji="0" lang="ja-JP" altLang="en-US"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）</a:t>
            </a:r>
            <a:endParaRPr kumimoji="0" lang="en-US" altLang="ja-JP" sz="17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357188" algn="l"/>
                <a:tab pos="5108575" algn="l"/>
              </a:tabLst>
            </a:pPr>
            <a:r>
              <a:rPr kumimoji="0" lang="ja-JP" altLang="en-US"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　　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(9) </a:t>
            </a:r>
            <a:r>
              <a:rPr kumimoji="0" lang="ja-JP" altLang="en-US"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Others (e.g. trips, travel, or gifts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)	No</a:t>
            </a: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357188" algn="l"/>
                <a:tab pos="5108575" algn="l"/>
              </a:tabLst>
            </a:pPr>
            <a:r>
              <a:rPr kumimoji="0" lang="ja-JP" altLang="en-US"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　　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(10) A career in a private company:</a:t>
            </a:r>
            <a:r>
              <a:rPr kumimoji="0" lang="ja-JP" altLang="en-US"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　　　　　　　　 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Author name</a:t>
            </a:r>
            <a:r>
              <a:rPr kumimoji="0" lang="ja-JP" altLang="en-US"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：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Yes</a:t>
            </a:r>
            <a:r>
              <a:rPr kumimoji="0" lang="ja-JP" altLang="en-US"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（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Company Y</a:t>
            </a:r>
            <a:r>
              <a:rPr kumimoji="0" lang="ja-JP" altLang="en-US"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）</a:t>
            </a:r>
            <a:endParaRPr kumimoji="0" lang="en-US" altLang="ja-JP" sz="17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ACA06506-976E-5D28-B720-B3A620B995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4608" y="833998"/>
            <a:ext cx="8629650" cy="1497221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kumimoji="0" lang="ja-JP" altLang="en-US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Japan</a:t>
            </a:r>
            <a:r>
              <a:rPr kumimoji="0" lang="en-US" altLang="ja-JP" sz="2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ese</a:t>
            </a:r>
            <a:r>
              <a:rPr kumimoji="0" lang="ja-JP" altLang="en-US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Society o</a:t>
            </a:r>
            <a:r>
              <a:rPr kumimoji="0" lang="en-US" altLang="ja-JP" sz="2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</a:t>
            </a:r>
            <a:r>
              <a:rPr kumimoji="0" lang="ja-JP" altLang="en-US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kumimoji="0" lang="en-US" altLang="ja-JP" sz="2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Immunotherapy</a:t>
            </a:r>
            <a:r>
              <a:rPr kumimoji="0" lang="ja-JP" altLang="en-US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kumimoji="0" lang="en-US" altLang="ja-JP" sz="2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for Hematological Disorders</a:t>
            </a:r>
            <a:br>
              <a:rPr kumimoji="0" lang="en-US" altLang="ja-JP" sz="2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kumimoji="0" lang="en-US" altLang="ja-JP" sz="2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COI disclosure</a:t>
            </a:r>
            <a:br>
              <a:rPr kumimoji="0"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　</a:t>
            </a:r>
            <a:r>
              <a:rPr kumimoji="0" lang="en-US" altLang="ja-JP" sz="2400" b="1" dirty="0">
                <a:solidFill>
                  <a:srgbClr val="FFFF1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Name of first author : e.g., John Doe</a:t>
            </a:r>
          </a:p>
        </p:txBody>
      </p:sp>
      <p:sp>
        <p:nvSpPr>
          <p:cNvPr id="6148" name="正方形/長方形 3">
            <a:extLst>
              <a:ext uri="{FF2B5EF4-FFF2-40B4-BE49-F238E27FC236}">
                <a16:creationId xmlns:a16="http://schemas.microsoft.com/office/drawing/2014/main" id="{55AFF9A7-AA3C-262A-87C8-09BFA3AA02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688" y="98425"/>
            <a:ext cx="86407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kumimoji="0" lang="en-US" altLang="ja-JP" sz="2000" b="1" dirty="0">
                <a:solidFill>
                  <a:schemeClr val="bg1"/>
                </a:solidFill>
                <a:latin typeface="Arial" panose="020B0604020202020204" pitchFamily="34" charset="0"/>
                <a:ea typeface="HGP創英角ｺﾞｼｯｸUB" panose="020B0900000000000000" pitchFamily="34" charset="-128"/>
                <a:cs typeface="Arial" panose="020B0604020202020204" pitchFamily="34" charset="0"/>
              </a:rPr>
              <a:t>Form </a:t>
            </a: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HGP創英角ｺﾞｼｯｸUB" panose="020B0900000000000000" pitchFamily="34" charset="-128"/>
                <a:cs typeface="Arial" panose="020B0604020202020204" pitchFamily="34" charset="0"/>
              </a:rPr>
              <a:t> </a:t>
            </a:r>
            <a:r>
              <a:rPr kumimoji="0" lang="en-US" altLang="ja-JP" sz="2000" b="1" dirty="0">
                <a:solidFill>
                  <a:schemeClr val="bg1"/>
                </a:solidFill>
                <a:latin typeface="Arial" panose="020B0604020202020204" pitchFamily="34" charset="0"/>
                <a:ea typeface="HGP創英角ｺﾞｼｯｸUB" panose="020B0900000000000000" pitchFamily="34" charset="-128"/>
                <a:cs typeface="Arial" panose="020B0604020202020204" pitchFamily="34" charset="0"/>
              </a:rPr>
              <a:t>1-B: For oral presentation at the meeting</a:t>
            </a: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HGP創英角ｺﾞｼｯｸUB" panose="020B0900000000000000" pitchFamily="34" charset="-128"/>
                <a:cs typeface="Arial" panose="020B0604020202020204" pitchFamily="34" charset="0"/>
              </a:rPr>
              <a:t>、</a:t>
            </a:r>
            <a:r>
              <a:rPr kumimoji="0" lang="en-US" altLang="ja-JP" sz="2000" b="1" dirty="0">
                <a:solidFill>
                  <a:schemeClr val="bg1"/>
                </a:solidFill>
                <a:latin typeface="Arial" panose="020B0604020202020204" pitchFamily="34" charset="0"/>
                <a:ea typeface="HGP創英角ｺﾞｼｯｸUB" panose="020B0900000000000000" pitchFamily="34" charset="-128"/>
                <a:cs typeface="Arial" panose="020B0604020202020204" pitchFamily="34" charset="0"/>
              </a:rPr>
              <a:t>with conflict of interest to declare.</a:t>
            </a:r>
          </a:p>
        </p:txBody>
      </p:sp>
      <p:sp>
        <p:nvSpPr>
          <p:cNvPr id="6149" name="正方形/長方形 4">
            <a:extLst>
              <a:ext uri="{FF2B5EF4-FFF2-40B4-BE49-F238E27FC236}">
                <a16:creationId xmlns:a16="http://schemas.microsoft.com/office/drawing/2014/main" id="{EB17077E-5974-256E-4759-C6AA9009DD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358" y="741923"/>
            <a:ext cx="8832850" cy="5967412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:a16="http://schemas.microsoft.com/office/drawing/2014/main" id="{9DF8EF69-E87F-07F9-3CF5-F2EBF122C8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58812" y="2873973"/>
            <a:ext cx="8466138" cy="3245474"/>
          </a:xfrm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273050" algn="l"/>
                <a:tab pos="5202238" algn="l"/>
              </a:tabLst>
              <a:defRPr/>
            </a:pPr>
            <a:r>
              <a:rPr kumimoji="0" lang="en-US" altLang="ja-JP" sz="2400" b="1" u="sng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COI disclosure of author</a:t>
            </a:r>
            <a:r>
              <a:rPr kumimoji="0" lang="en-US" altLang="ja-JP" sz="2800" b="1" u="sng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 </a:t>
            </a: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273050" algn="l"/>
                <a:tab pos="5202238" algn="l"/>
              </a:tabLst>
              <a:defRPr/>
            </a:pPr>
            <a:r>
              <a:rPr kumimoji="0" lang="ja-JP" altLang="en-US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　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(1) Consulting fees</a:t>
            </a:r>
            <a:r>
              <a:rPr kumimoji="0" lang="ja-JP" altLang="en-US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：　　　　　　　　	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No</a:t>
            </a: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273050" algn="l"/>
                <a:tab pos="5202238" algn="l"/>
              </a:tabLst>
              <a:defRPr/>
            </a:pPr>
            <a:r>
              <a:rPr kumimoji="0" lang="ja-JP" altLang="en-US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　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(2) Stock / </a:t>
            </a:r>
            <a:r>
              <a:rPr kumimoji="0" lang="ja-JP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allotment</a:t>
            </a:r>
            <a:r>
              <a:rPr kumimoji="0" lang="ja-JP" altLang="en-US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：	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No</a:t>
            </a: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273050" algn="l"/>
                <a:tab pos="5202238" algn="l"/>
              </a:tabLst>
              <a:defRPr/>
            </a:pPr>
            <a:r>
              <a:rPr kumimoji="0" lang="ja-JP" altLang="en-US"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　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(3) </a:t>
            </a:r>
            <a:r>
              <a:rPr kumimoji="0" lang="ja-JP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Patent royalties</a:t>
            </a:r>
            <a:r>
              <a:rPr kumimoji="0" lang="ja-JP" altLang="en-US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 </a:t>
            </a:r>
            <a:r>
              <a:rPr kumimoji="0" lang="ja-JP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/</a:t>
            </a:r>
            <a:r>
              <a:rPr kumimoji="0" lang="ja-JP" altLang="en-US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 </a:t>
            </a:r>
            <a:r>
              <a:rPr kumimoji="0" lang="ja-JP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licensing fees</a:t>
            </a:r>
            <a:r>
              <a:rPr kumimoji="0" lang="ja-JP" altLang="en-US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：	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No</a:t>
            </a: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273050" algn="l"/>
                <a:tab pos="5202238" algn="l"/>
              </a:tabLst>
              <a:defRPr/>
            </a:pPr>
            <a:r>
              <a:rPr kumimoji="0" lang="ja-JP" altLang="en-US"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　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(4) </a:t>
            </a:r>
            <a:r>
              <a:rPr kumimoji="0" lang="ja-JP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Honoraria (e.g. lecture fees)</a:t>
            </a:r>
            <a:r>
              <a:rPr kumimoji="0" lang="ja-JP" altLang="en-US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：	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No</a:t>
            </a: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273050" algn="l"/>
                <a:tab pos="5202238" algn="l"/>
              </a:tabLst>
              <a:defRPr/>
            </a:pPr>
            <a:r>
              <a:rPr kumimoji="0" lang="ja-JP" altLang="en-US"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　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(5) </a:t>
            </a:r>
            <a:r>
              <a:rPr kumimoji="0" lang="ja-JP" altLang="en-US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Fees for promotional materials：	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No</a:t>
            </a: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273050" algn="l"/>
                <a:tab pos="5202238" algn="l"/>
              </a:tabLst>
              <a:defRPr/>
            </a:pPr>
            <a:r>
              <a:rPr kumimoji="0" lang="ja-JP" altLang="en-US"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　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(6) </a:t>
            </a:r>
            <a:r>
              <a:rPr kumimoji="0" lang="ja-JP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Research funding</a:t>
            </a:r>
            <a:r>
              <a:rPr kumimoji="0" lang="ja-JP" altLang="en-US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：	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Author name</a:t>
            </a:r>
            <a:r>
              <a:rPr kumimoji="0" lang="ja-JP" altLang="en-US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：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Company X</a:t>
            </a: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273050" algn="l"/>
                <a:tab pos="5202238" algn="l"/>
              </a:tabLst>
              <a:defRPr/>
            </a:pPr>
            <a:r>
              <a:rPr kumimoji="0" lang="ja-JP" altLang="en-US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　	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Author name</a:t>
            </a:r>
            <a:r>
              <a:rPr kumimoji="0" lang="ja-JP" altLang="en-US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：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Company Y</a:t>
            </a: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273050" algn="l"/>
                <a:tab pos="5202238" algn="l"/>
              </a:tabLst>
              <a:defRPr/>
            </a:pPr>
            <a:r>
              <a:rPr kumimoji="0" lang="ja-JP" altLang="en-US"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　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(7) </a:t>
            </a:r>
            <a:r>
              <a:rPr kumimoji="0" lang="ja-JP" altLang="en-US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S</a:t>
            </a:r>
            <a:r>
              <a:rPr kumimoji="0" lang="ja-JP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cholarship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 from corporation</a:t>
            </a:r>
            <a:r>
              <a:rPr kumimoji="0" lang="ja-JP" altLang="en-US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：	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Author name</a:t>
            </a:r>
            <a:r>
              <a:rPr kumimoji="0" lang="ja-JP" altLang="en-US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：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Company Z</a:t>
            </a: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273050" algn="l"/>
                <a:tab pos="5202238" algn="l"/>
              </a:tabLst>
              <a:defRPr/>
            </a:pPr>
            <a:r>
              <a:rPr kumimoji="0" lang="ja-JP" altLang="en-US"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　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(8) Corporate laboratory funding:</a:t>
            </a:r>
            <a:r>
              <a:rPr kumimoji="0" lang="ja-JP" altLang="en-US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	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Author name</a:t>
            </a:r>
            <a:r>
              <a:rPr kumimoji="0" lang="ja-JP" altLang="en-US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：</a:t>
            </a:r>
            <a:r>
              <a:rPr kumimoji="0" lang="en-US" altLang="ja-JP" sz="1700" b="1" spc="-1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Yes</a:t>
            </a:r>
            <a:r>
              <a:rPr kumimoji="0" lang="ja-JP" altLang="en-US" sz="1700" b="1" spc="-1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（</a:t>
            </a:r>
            <a:r>
              <a:rPr kumimoji="0" lang="en-US" altLang="ja-JP" sz="1700" b="1" spc="-1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Company X</a:t>
            </a:r>
            <a:r>
              <a:rPr kumimoji="0" lang="ja-JP" altLang="en-US" sz="1700" b="1" spc="-1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）</a:t>
            </a:r>
            <a:endParaRPr kumimoji="0" lang="en-US" altLang="ja-JP" sz="1700" b="1" spc="-100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273050" algn="l"/>
                <a:tab pos="5202238" algn="l"/>
              </a:tabLst>
              <a:defRPr/>
            </a:pPr>
            <a:r>
              <a:rPr kumimoji="0" lang="ja-JP" altLang="en-US"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　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(9) </a:t>
            </a:r>
            <a:r>
              <a:rPr kumimoji="0" lang="ja-JP" altLang="en-US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Others (e.g. trips, travel, or gifts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)	No</a:t>
            </a: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273050" algn="l"/>
                <a:tab pos="5202238" algn="l"/>
              </a:tabLst>
              <a:defRPr/>
            </a:pPr>
            <a:r>
              <a:rPr kumimoji="0" lang="ja-JP" altLang="en-US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　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(10) A career in a private company: </a:t>
            </a:r>
            <a:r>
              <a:rPr kumimoji="0" lang="ja-JP" altLang="en-US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　　　　　　　 </a:t>
            </a:r>
            <a:r>
              <a:rPr kumimoji="0" lang="en-US" altLang="ja-JP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Author name</a:t>
            </a:r>
            <a:r>
              <a:rPr kumimoji="0" lang="ja-JP" altLang="en-US" sz="1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：</a:t>
            </a:r>
            <a:r>
              <a:rPr kumimoji="0" lang="en-US" altLang="ja-JP" sz="1700" b="1" spc="-1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Yes</a:t>
            </a:r>
            <a:r>
              <a:rPr kumimoji="0" lang="ja-JP" altLang="en-US" sz="1700" b="1" spc="-1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（</a:t>
            </a:r>
            <a:r>
              <a:rPr kumimoji="0" lang="en-US" altLang="ja-JP" sz="1700" b="1" spc="-1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Company Y</a:t>
            </a:r>
            <a:r>
              <a:rPr kumimoji="0" lang="ja-JP" altLang="en-US" sz="1700" b="1" spc="-1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）</a:t>
            </a:r>
            <a:endParaRPr kumimoji="0" lang="en-US" altLang="ja-JP" sz="1700" b="1" spc="-100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sp>
        <p:nvSpPr>
          <p:cNvPr id="8195" name="正方形/長方形 3">
            <a:extLst>
              <a:ext uri="{FF2B5EF4-FFF2-40B4-BE49-F238E27FC236}">
                <a16:creationId xmlns:a16="http://schemas.microsoft.com/office/drawing/2014/main" id="{F7EABBD5-476A-6C78-037B-F2269ED16C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491" y="68337"/>
            <a:ext cx="861695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HGP創英角ｺﾞｼｯｸUB" panose="020B0900000000000000" pitchFamily="34" charset="-128"/>
                <a:cs typeface="Arial" panose="020B0604020202020204" pitchFamily="34" charset="0"/>
              </a:rPr>
              <a:t>Use the following to disclose your conflict of interest for </a:t>
            </a:r>
            <a:r>
              <a:rPr kumimoji="0" lang="en-US" altLang="ja-JP" sz="2000" b="1" dirty="0">
                <a:solidFill>
                  <a:schemeClr val="bg1"/>
                </a:solidFill>
                <a:latin typeface="Arial" panose="020B0604020202020204" pitchFamily="34" charset="0"/>
                <a:ea typeface="HGP創英角ｺﾞｼｯｸUB" panose="020B0900000000000000" pitchFamily="34" charset="-128"/>
                <a:cs typeface="Arial" panose="020B0604020202020204" pitchFamily="34" charset="0"/>
              </a:rPr>
              <a:t>a poster presentation at the meeting.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000" b="1" dirty="0">
                <a:solidFill>
                  <a:schemeClr val="bg1"/>
                </a:solidFill>
                <a:latin typeface="Arial" panose="020B0604020202020204" pitchFamily="34" charset="0"/>
                <a:ea typeface="HGP創英角ｺﾞｼｯｸUB" panose="020B0900000000000000" pitchFamily="34" charset="-128"/>
                <a:cs typeface="Arial" panose="020B0604020202020204" pitchFamily="34" charset="0"/>
              </a:rPr>
              <a:t>Form 1-C:</a:t>
            </a: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HGP創英角ｺﾞｼｯｸUB" panose="020B0900000000000000" pitchFamily="34" charset="-128"/>
                <a:cs typeface="Arial" panose="020B0604020202020204" pitchFamily="34" charset="0"/>
              </a:rPr>
              <a:t>  </a:t>
            </a:r>
            <a:r>
              <a:rPr kumimoji="0" lang="en-US" altLang="ja-JP" sz="2000" b="1" dirty="0">
                <a:solidFill>
                  <a:schemeClr val="bg1"/>
                </a:solidFill>
                <a:latin typeface="Arial" panose="020B0604020202020204" pitchFamily="34" charset="0"/>
                <a:ea typeface="HGP創英角ｺﾞｼｯｸUB" panose="020B0900000000000000" pitchFamily="34" charset="-128"/>
                <a:cs typeface="Arial" panose="020B0604020202020204" pitchFamily="34" charset="0"/>
              </a:rPr>
              <a:t>Disclosure of conflict of interest</a:t>
            </a:r>
          </a:p>
        </p:txBody>
      </p:sp>
      <p:sp>
        <p:nvSpPr>
          <p:cNvPr id="8196" name="正方形/長方形 6">
            <a:extLst>
              <a:ext uri="{FF2B5EF4-FFF2-40B4-BE49-F238E27FC236}">
                <a16:creationId xmlns:a16="http://schemas.microsoft.com/office/drawing/2014/main" id="{2BA5F195-A96D-BEF1-9829-EA71CAF1B2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112" y="1316199"/>
            <a:ext cx="8308975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kumimoji="0" lang="en-US" altLang="ja-JP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have no personal or financial interests to declare: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kumimoji="0" lang="en-US" altLang="ja-JP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have no financial support from an industry source at the current presentation.</a:t>
            </a:r>
          </a:p>
        </p:txBody>
      </p:sp>
      <p:sp>
        <p:nvSpPr>
          <p:cNvPr id="8197" name="正方形/長方形 7">
            <a:extLst>
              <a:ext uri="{FF2B5EF4-FFF2-40B4-BE49-F238E27FC236}">
                <a16:creationId xmlns:a16="http://schemas.microsoft.com/office/drawing/2014/main" id="{6E8695A6-646C-2DBD-E9E9-4AA20119BA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462" y="1244762"/>
            <a:ext cx="8466138" cy="1050925"/>
          </a:xfrm>
          <a:prstGeom prst="rect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en-US" altLang="ja-JP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8" name="正方形/長方形 9">
            <a:extLst>
              <a:ext uri="{FF2B5EF4-FFF2-40B4-BE49-F238E27FC236}">
                <a16:creationId xmlns:a16="http://schemas.microsoft.com/office/drawing/2014/main" id="{4F3F1825-1874-82FA-3487-F2E4264807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8312" y="2343276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902</TotalTime>
  <Words>506</Words>
  <Application>Microsoft Macintosh PowerPoint</Application>
  <PresentationFormat>画面に合わせる (4:3)</PresentationFormat>
  <Paragraphs>40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Default Design</vt:lpstr>
      <vt:lpstr>Japanese Society of Immunotherapy for Hematological Disorders COI disclosure 　 Name of first author : e.g., John Doe</vt:lpstr>
      <vt:lpstr>Japanese Society of Immunotherapy for Hematological Disorders COI disclosure 　Name of first author : e.g., John Doe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誠 村田</cp:lastModifiedBy>
  <cp:revision>111</cp:revision>
  <dcterms:created xsi:type="dcterms:W3CDTF">2000-09-04T17:39:07Z</dcterms:created>
  <dcterms:modified xsi:type="dcterms:W3CDTF">2023-06-26T08:13:54Z</dcterms:modified>
</cp:coreProperties>
</file>